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Fraunces Extra Bold"/>
      <p:regular r:id="rId17"/>
    </p:embeddedFont>
    <p:embeddedFont>
      <p:font typeface="Fraunces Extra Bold"/>
      <p:regular r:id="rId18"/>
    </p:embeddedFont>
    <p:embeddedFont>
      <p:font typeface="Nobile"/>
      <p:regular r:id="rId19"/>
    </p:embeddedFont>
    <p:embeddedFont>
      <p:font typeface="Nobile"/>
      <p:regular r:id="rId20"/>
    </p:embeddedFont>
    <p:embeddedFont>
      <p:font typeface="Nobile"/>
      <p:regular r:id="rId21"/>
    </p:embeddedFont>
    <p:embeddedFont>
      <p:font typeface="Nobile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3-3.svg>
</file>

<file path=ppt/media/image-3-4.png>
</file>

<file path=ppt/media/image-3-5.svg>
</file>

<file path=ppt/media/image-3-6.png>
</file>

<file path=ppt/media/image-3-7.svg>
</file>

<file path=ppt/media/image-3-8.png>
</file>

<file path=ppt/media/image-3-9.svg>
</file>

<file path=ppt/media/image-4-1.png>
</file>

<file path=ppt/media/image-5-1.png>
</file>

<file path=ppt/media/image-6-1.png>
</file>

<file path=ppt/media/image-7-1.png>
</file>

<file path=ppt/media/image-7-2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image" Target="../media/image-3-5.svg"/><Relationship Id="rId6" Type="http://schemas.openxmlformats.org/officeDocument/2006/relationships/image" Target="../media/image-3-6.png"/><Relationship Id="rId7" Type="http://schemas.openxmlformats.org/officeDocument/2006/relationships/image" Target="../media/image-3-7.svg"/><Relationship Id="rId8" Type="http://schemas.openxmlformats.org/officeDocument/2006/relationships/image" Target="../media/image-3-8.png"/><Relationship Id="rId9" Type="http://schemas.openxmlformats.org/officeDocument/2006/relationships/image" Target="../media/image-3-9.svg"/><Relationship Id="rId10" Type="http://schemas.openxmlformats.org/officeDocument/2006/relationships/slideLayout" Target="../slideLayouts/slideLayout4.xml"/><Relationship Id="rId11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Uncovering insights from 3,900 purchases to guide strategic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1071" y="609481"/>
            <a:ext cx="6589752" cy="576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Business Recommendations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951071" y="1485900"/>
            <a:ext cx="737830" cy="1106805"/>
          </a:xfrm>
          <a:prstGeom prst="roundRect">
            <a:avLst>
              <a:gd name="adj" fmla="val 360022"/>
            </a:avLst>
          </a:prstGeom>
          <a:solidFill>
            <a:srgbClr val="E8F3E8"/>
          </a:solidFill>
          <a:ln/>
        </p:spPr>
      </p:sp>
      <p:sp>
        <p:nvSpPr>
          <p:cNvPr id="4" name="Text 2"/>
          <p:cNvSpPr/>
          <p:nvPr/>
        </p:nvSpPr>
        <p:spPr>
          <a:xfrm>
            <a:off x="1181576" y="1866305"/>
            <a:ext cx="276701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838920" y="1670328"/>
            <a:ext cx="2358152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Boost Subscriptions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838920" y="2048589"/>
            <a:ext cx="11840408" cy="267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Promote exclusive benefits for subscribers.</a:t>
            </a:r>
            <a:endParaRPr lang="en-US" sz="1450" dirty="0"/>
          </a:p>
        </p:txBody>
      </p:sp>
      <p:sp>
        <p:nvSpPr>
          <p:cNvPr id="7" name="Shape 5"/>
          <p:cNvSpPr/>
          <p:nvPr/>
        </p:nvSpPr>
        <p:spPr>
          <a:xfrm>
            <a:off x="951071" y="2742724"/>
            <a:ext cx="737830" cy="1106805"/>
          </a:xfrm>
          <a:prstGeom prst="roundRect">
            <a:avLst>
              <a:gd name="adj" fmla="val 360022"/>
            </a:avLst>
          </a:prstGeom>
          <a:solidFill>
            <a:srgbClr val="E8F3E8"/>
          </a:solidFill>
          <a:ln/>
        </p:spPr>
      </p:sp>
      <p:sp>
        <p:nvSpPr>
          <p:cNvPr id="8" name="Text 6"/>
          <p:cNvSpPr/>
          <p:nvPr/>
        </p:nvSpPr>
        <p:spPr>
          <a:xfrm>
            <a:off x="1181576" y="3123128"/>
            <a:ext cx="276701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1838920" y="2927152"/>
            <a:ext cx="3305532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Customer Loyalty Programs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1838920" y="3305413"/>
            <a:ext cx="11840408" cy="267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Reward repeat buyers to foster loyalty.</a:t>
            </a:r>
            <a:endParaRPr lang="en-US" sz="1450" dirty="0"/>
          </a:p>
        </p:txBody>
      </p:sp>
      <p:sp>
        <p:nvSpPr>
          <p:cNvPr id="11" name="Shape 9"/>
          <p:cNvSpPr/>
          <p:nvPr/>
        </p:nvSpPr>
        <p:spPr>
          <a:xfrm>
            <a:off x="951071" y="3999548"/>
            <a:ext cx="737830" cy="1106805"/>
          </a:xfrm>
          <a:prstGeom prst="roundRect">
            <a:avLst>
              <a:gd name="adj" fmla="val 360022"/>
            </a:avLst>
          </a:prstGeom>
          <a:solidFill>
            <a:srgbClr val="E8F3E8"/>
          </a:solidFill>
          <a:ln/>
        </p:spPr>
      </p:sp>
      <p:sp>
        <p:nvSpPr>
          <p:cNvPr id="12" name="Text 10"/>
          <p:cNvSpPr/>
          <p:nvPr/>
        </p:nvSpPr>
        <p:spPr>
          <a:xfrm>
            <a:off x="1181576" y="4379952"/>
            <a:ext cx="276701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150" dirty="0"/>
          </a:p>
        </p:txBody>
      </p:sp>
      <p:sp>
        <p:nvSpPr>
          <p:cNvPr id="13" name="Text 11"/>
          <p:cNvSpPr/>
          <p:nvPr/>
        </p:nvSpPr>
        <p:spPr>
          <a:xfrm>
            <a:off x="1838920" y="4183975"/>
            <a:ext cx="2739747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Review Discount Policy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1838920" y="4562237"/>
            <a:ext cx="11840408" cy="267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Balance sales boosts with margin control.</a:t>
            </a:r>
            <a:endParaRPr lang="en-US" sz="1450" dirty="0"/>
          </a:p>
        </p:txBody>
      </p:sp>
      <p:sp>
        <p:nvSpPr>
          <p:cNvPr id="15" name="Shape 13"/>
          <p:cNvSpPr/>
          <p:nvPr/>
        </p:nvSpPr>
        <p:spPr>
          <a:xfrm>
            <a:off x="951071" y="5256371"/>
            <a:ext cx="737830" cy="1106805"/>
          </a:xfrm>
          <a:prstGeom prst="roundRect">
            <a:avLst>
              <a:gd name="adj" fmla="val 360022"/>
            </a:avLst>
          </a:prstGeom>
          <a:solidFill>
            <a:srgbClr val="E8F3E8"/>
          </a:solidFill>
          <a:ln/>
        </p:spPr>
      </p:sp>
      <p:sp>
        <p:nvSpPr>
          <p:cNvPr id="16" name="Text 14"/>
          <p:cNvSpPr/>
          <p:nvPr/>
        </p:nvSpPr>
        <p:spPr>
          <a:xfrm>
            <a:off x="1181576" y="5636776"/>
            <a:ext cx="276701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2150" dirty="0"/>
          </a:p>
        </p:txBody>
      </p:sp>
      <p:sp>
        <p:nvSpPr>
          <p:cNvPr id="17" name="Text 15"/>
          <p:cNvSpPr/>
          <p:nvPr/>
        </p:nvSpPr>
        <p:spPr>
          <a:xfrm>
            <a:off x="1838920" y="5440799"/>
            <a:ext cx="2362200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Product Positioning</a:t>
            </a:r>
            <a:endParaRPr lang="en-US" sz="1800" dirty="0"/>
          </a:p>
        </p:txBody>
      </p:sp>
      <p:sp>
        <p:nvSpPr>
          <p:cNvPr id="18" name="Text 16"/>
          <p:cNvSpPr/>
          <p:nvPr/>
        </p:nvSpPr>
        <p:spPr>
          <a:xfrm>
            <a:off x="1838920" y="5819061"/>
            <a:ext cx="11840408" cy="267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Highlight top-rated and best-selling products.</a:t>
            </a:r>
            <a:endParaRPr lang="en-US" sz="1450" dirty="0"/>
          </a:p>
        </p:txBody>
      </p:sp>
      <p:sp>
        <p:nvSpPr>
          <p:cNvPr id="19" name="Shape 17"/>
          <p:cNvSpPr/>
          <p:nvPr/>
        </p:nvSpPr>
        <p:spPr>
          <a:xfrm>
            <a:off x="951071" y="6513195"/>
            <a:ext cx="737830" cy="1106805"/>
          </a:xfrm>
          <a:prstGeom prst="roundRect">
            <a:avLst>
              <a:gd name="adj" fmla="val 360022"/>
            </a:avLst>
          </a:prstGeom>
          <a:solidFill>
            <a:srgbClr val="E8F3E8"/>
          </a:solidFill>
          <a:ln/>
        </p:spPr>
      </p:sp>
      <p:sp>
        <p:nvSpPr>
          <p:cNvPr id="20" name="Text 18"/>
          <p:cNvSpPr/>
          <p:nvPr/>
        </p:nvSpPr>
        <p:spPr>
          <a:xfrm>
            <a:off x="1181576" y="6893600"/>
            <a:ext cx="276701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5</a:t>
            </a:r>
            <a:endParaRPr lang="en-US" sz="2150" dirty="0"/>
          </a:p>
        </p:txBody>
      </p:sp>
      <p:sp>
        <p:nvSpPr>
          <p:cNvPr id="21" name="Text 19"/>
          <p:cNvSpPr/>
          <p:nvPr/>
        </p:nvSpPr>
        <p:spPr>
          <a:xfrm>
            <a:off x="1838920" y="6697623"/>
            <a:ext cx="2329696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Targeted Marketing</a:t>
            </a:r>
            <a:endParaRPr lang="en-US" sz="1800" dirty="0"/>
          </a:p>
        </p:txBody>
      </p:sp>
      <p:sp>
        <p:nvSpPr>
          <p:cNvPr id="22" name="Text 20"/>
          <p:cNvSpPr/>
          <p:nvPr/>
        </p:nvSpPr>
        <p:spPr>
          <a:xfrm>
            <a:off x="1838920" y="7075884"/>
            <a:ext cx="11840408" cy="267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Focus on high-revenue age groups and express-shipping users.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9844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Project Overview &amp; Dataset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8829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Project Goal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464123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Analyze spending patterns, customer segments, product preferences, and subscription behavior.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11980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Dataset: 3,900 rows, 18 columns.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342721" y="28829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342721" y="3464123"/>
            <a:ext cx="3501509" cy="36292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Customer demographics (Age, Gender, Location, Subscription)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Purchase details (Item, Category, Amount, Season, Size, Color)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Shopping behavior (Discount, Promo, Previous Purchases, Frequency, Review, Shipping)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3565"/>
            <a:ext cx="102387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Exploratory Data Analysis (Python)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43852" y="2065973"/>
            <a:ext cx="10142696" cy="4642009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91188" y="3224958"/>
            <a:ext cx="652132" cy="65213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010178" y="5238825"/>
            <a:ext cx="1904228" cy="11004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Column Standardization</a:t>
            </a:r>
            <a:endParaRPr lang="en-US" sz="230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03771" y="3226180"/>
            <a:ext cx="652132" cy="652133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610329" y="5238825"/>
            <a:ext cx="1904228" cy="11004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Missing Data Handling</a:t>
            </a:r>
            <a:endParaRPr lang="en-US" sz="23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16964" y="3226180"/>
            <a:ext cx="652133" cy="652133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5223523" y="5422237"/>
            <a:ext cx="1904228" cy="733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Initial Exploration</a:t>
            </a:r>
            <a:endParaRPr lang="en-US" sz="2300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417115" y="3226180"/>
            <a:ext cx="652133" cy="652133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2784546" y="5422237"/>
            <a:ext cx="1904228" cy="733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 Loading</a:t>
            </a:r>
            <a:endParaRPr lang="en-US" sz="2300" dirty="0"/>
          </a:p>
        </p:txBody>
      </p:sp>
      <p:sp>
        <p:nvSpPr>
          <p:cNvPr id="12" name="Text 5"/>
          <p:cNvSpPr/>
          <p:nvPr/>
        </p:nvSpPr>
        <p:spPr>
          <a:xfrm>
            <a:off x="793790" y="696313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Data was cleaned and prepared using Python for robust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6640" y="578763"/>
            <a:ext cx="11759208" cy="657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Feature Engineering &amp; Database Integration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36640" y="3140154"/>
            <a:ext cx="2719745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Feature Engineering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736640" y="3664268"/>
            <a:ext cx="4271248" cy="97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Created `age_group` by binning customer ages.</a:t>
            </a:r>
            <a:endParaRPr lang="en-US" sz="165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Created `purchase_frequency_days`.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36640" y="4833423"/>
            <a:ext cx="2630924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 Consistency</a:t>
            </a:r>
            <a:endParaRPr lang="en-US" sz="2050" dirty="0"/>
          </a:p>
        </p:txBody>
      </p:sp>
      <p:sp>
        <p:nvSpPr>
          <p:cNvPr id="6" name="Text 4"/>
          <p:cNvSpPr/>
          <p:nvPr/>
        </p:nvSpPr>
        <p:spPr>
          <a:xfrm>
            <a:off x="736640" y="5357536"/>
            <a:ext cx="4271248" cy="649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Removed redundant `promo_code_used` column.</a:t>
            </a:r>
            <a:endParaRPr lang="en-US" sz="16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28905" y="1749147"/>
            <a:ext cx="8372356" cy="4672846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5528905" y="6573522"/>
            <a:ext cx="2841546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Database Integration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5528905" y="7097635"/>
            <a:ext cx="8372356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Cleaned data loaded into PostgreSQL for SQL analysis.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758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SQL Analysis: Key Business Insights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533531"/>
            <a:ext cx="7556421" cy="1367909"/>
          </a:xfrm>
          <a:prstGeom prst="roundRect">
            <a:avLst>
              <a:gd name="adj" fmla="val 10695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3310" y="2533531"/>
            <a:ext cx="121920" cy="1367909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6" name="Text 3"/>
          <p:cNvSpPr/>
          <p:nvPr/>
        </p:nvSpPr>
        <p:spPr>
          <a:xfrm>
            <a:off x="1142524" y="27908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Revenue by Gender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42524" y="3281243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Male customers generated $157,890, Female $75,191.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4128254"/>
            <a:ext cx="7556421" cy="1367909"/>
          </a:xfrm>
          <a:prstGeom prst="roundRect">
            <a:avLst>
              <a:gd name="adj" fmla="val 10695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63310" y="4128254"/>
            <a:ext cx="121920" cy="1367909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10" name="Text 7"/>
          <p:cNvSpPr/>
          <p:nvPr/>
        </p:nvSpPr>
        <p:spPr>
          <a:xfrm>
            <a:off x="1142524" y="4385548"/>
            <a:ext cx="44160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High-Spending Discount Users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142524" y="4875967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839 customers used discounts but spent above average.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722977"/>
            <a:ext cx="7556421" cy="1730812"/>
          </a:xfrm>
          <a:prstGeom prst="roundRect">
            <a:avLst>
              <a:gd name="adj" fmla="val 8453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63310" y="5722977"/>
            <a:ext cx="121920" cy="1730812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14" name="Text 11"/>
          <p:cNvSpPr/>
          <p:nvPr/>
        </p:nvSpPr>
        <p:spPr>
          <a:xfrm>
            <a:off x="1142524" y="5980271"/>
            <a:ext cx="36155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Top 5 Products by Rating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142524" y="6470690"/>
            <a:ext cx="69503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Gloves (3.86), Sandals (3.84), Boots (3.82), Hat (3.80), Skirt (3.78).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4340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Shipping &amp; Subscription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27941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Shipping Type Comparison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463415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Average purchase: Express $60.48, Standard $58.46.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0342721" y="3527941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Subscribers vs. Non-Subscribers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342721" y="4463415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Subscribers: 1,053 customers, $62,645 total revenue.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342721" y="5393293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Non-subscribers: 2,847 customers, $170,436 total revenue.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8695"/>
            <a:ext cx="1001565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Product &amp; Customer Segmentation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101102"/>
            <a:ext cx="3189803" cy="318980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210407" y="3101102"/>
            <a:ext cx="296298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Discount-Dependent Products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4210407" y="3945850"/>
            <a:ext cx="296298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Hat (50%), Sneakers (49.66%), Coat (49.07%), Sweater (48.17%), Pants (47.37%).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6884" y="3101102"/>
            <a:ext cx="3189803" cy="318980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873502" y="3101102"/>
            <a:ext cx="296310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Customer Segmentation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0873502" y="3945850"/>
            <a:ext cx="296310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Loyal (3,116), Returning (701), New (83).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0743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Top Products &amp; Age Group Revenue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391972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Top 3 Products per Category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327446"/>
            <a:ext cx="3501509" cy="2177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Accessories: Jewelry, Sunglasses, Belt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Clothing: Blouse, Pants, Shirt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Footwear: Sandals, Shoes, Sneakers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Outerwear: Jacket, Coat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4856321" y="3391972"/>
            <a:ext cx="32167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Revenue by Age Group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4856321" y="3973116"/>
            <a:ext cx="3501509" cy="1451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Young Adult: $62,143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Middle-aged: $59,197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Adult: $55,978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Senior: $55,763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508998"/>
            <a:ext cx="6332220" cy="345948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5308640"/>
            <a:ext cx="66507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Dashboard in Power BI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635758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Interactive dashboard visualizes key metrics: 3.9K Customers, $59.76 Avg. Purchase, 3.75 Avg. Review.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2026-02-12T14:11:31Z</dcterms:created>
  <dcterms:modified xsi:type="dcterms:W3CDTF">2026-02-12T14:11:31Z</dcterms:modified>
</cp:coreProperties>
</file>